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38.png" ContentType="image/png"/>
  <Override PartName="/ppt/media/image16.jpeg" ContentType="image/jpeg"/>
  <Override PartName="/ppt/media/image14.jpeg" ContentType="image/jpeg"/>
  <Override PartName="/ppt/media/image11.jpeg" ContentType="image/jpeg"/>
  <Override PartName="/ppt/media/image10.jpeg" ContentType="image/jpeg"/>
  <Override PartName="/ppt/media/image13.jpeg" ContentType="image/jpeg"/>
  <Override PartName="/ppt/media/image15.jpeg" ContentType="image/jpeg"/>
  <Override PartName="/ppt/media/image17.jpeg" ContentType="image/jpeg"/>
  <Override PartName="/ppt/media/image37.png" ContentType="image/png"/>
  <Override PartName="/ppt/media/image19.jpeg" ContentType="image/jpeg"/>
  <Override PartName="/ppt/media/image9.png" ContentType="image/png"/>
  <Override PartName="/ppt/media/image7.png" ContentType="image/png"/>
  <Override PartName="/ppt/media/image2.png" ContentType="image/png"/>
  <Override PartName="/ppt/media/image3.png" ContentType="image/png"/>
  <Override PartName="/ppt/media/image8.wmf" ContentType="image/x-wmf"/>
  <Override PartName="/ppt/media/image12.jpeg" ContentType="image/jpeg"/>
  <Override PartName="/ppt/media/image5.wmf" ContentType="image/x-wmf"/>
  <Override PartName="/ppt/media/image6.wmf" ContentType="image/x-wmf"/>
  <Override PartName="/ppt/media/image1.jpeg" ContentType="image/jpe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18.jpeg" ContentType="image/jpe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4.png" ContentType="image/png"/>
  <Override PartName="/ppt/media/image20.jpeg" ContentType="image/jpeg"/>
  <Override PartName="/ppt/media/image26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738AFBF-35A0-4E26-8F47-9D690F4FC60A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3811320" y="0"/>
            <a:ext cx="290952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"/>
          <p:cNvSpPr/>
          <p:nvPr/>
        </p:nvSpPr>
        <p:spPr>
          <a:xfrm>
            <a:off x="3811320" y="9285120"/>
            <a:ext cx="290952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PlaceHolder 3"/>
          <p:cNvSpPr>
            <a:spLocks noGrp="1"/>
          </p:cNvSpPr>
          <p:nvPr>
            <p:ph type="sldImg"/>
          </p:nvPr>
        </p:nvSpPr>
        <p:spPr>
          <a:xfrm>
            <a:off x="923760" y="731880"/>
            <a:ext cx="4884480" cy="3661920"/>
          </a:xfrm>
          <a:prstGeom prst="rect">
            <a:avLst/>
          </a:prstGeom>
        </p:spPr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896760" y="4640760"/>
            <a:ext cx="4927680" cy="4398120"/>
          </a:xfrm>
          <a:prstGeom prst="rect">
            <a:avLst/>
          </a:prstGeom>
        </p:spPr>
        <p:txBody>
          <a:bodyPr lIns="90000" rIns="90000" tIns="45000" bIns="4500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wmf"/><Relationship Id="rId4" Type="http://schemas.openxmlformats.org/officeDocument/2006/relationships/image" Target="../media/image6.wmf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3"/>
          <a:stretch/>
        </p:blipFill>
        <p:spPr>
          <a:xfrm>
            <a:off x="255600" y="199800"/>
            <a:ext cx="1213200" cy="626400"/>
          </a:xfrm>
          <a:prstGeom prst="rect">
            <a:avLst/>
          </a:prstGeom>
          <a:ln>
            <a:noFill/>
          </a:ln>
        </p:spPr>
      </p:pic>
      <p:pic>
        <p:nvPicPr>
          <p:cNvPr id="1" name="Image 5" descr=""/>
          <p:cNvPicPr/>
          <p:nvPr/>
        </p:nvPicPr>
        <p:blipFill>
          <a:blip r:embed="rId4"/>
          <a:stretch/>
        </p:blipFill>
        <p:spPr>
          <a:xfrm>
            <a:off x="-9720" y="5552280"/>
            <a:ext cx="557640" cy="130536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 flipH="1">
            <a:off x="3127680" y="4523760"/>
            <a:ext cx="6013800" cy="1061640"/>
          </a:xfrm>
          <a:prstGeom prst="rect">
            <a:avLst/>
          </a:prstGeom>
          <a:solidFill>
            <a:srgbClr val="808080">
              <a:alpha val="82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Line 2"/>
          <p:cNvSpPr/>
          <p:nvPr/>
        </p:nvSpPr>
        <p:spPr>
          <a:xfrm flipH="1">
            <a:off x="3131640" y="5275800"/>
            <a:ext cx="6012360" cy="360"/>
          </a:xfrm>
          <a:prstGeom prst="line">
            <a:avLst/>
          </a:prstGeom>
          <a:ln w="73080">
            <a:solidFill>
              <a:srgbClr val="eede1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3"/>
          <p:cNvSpPr/>
          <p:nvPr/>
        </p:nvSpPr>
        <p:spPr>
          <a:xfrm>
            <a:off x="640080" y="6583680"/>
            <a:ext cx="749520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McXtrace – E. Farhi/Soleil – Sept 2019 - </a:t>
            </a:r>
            <a:fld id="{2760260D-6C71-4C41-8DE1-04F4A3C59DEE}" type="slidenum"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fld id="{E4E4EAEE-CF7E-45EC-BA0F-C7A7BD6CADC1}" type="slidecount"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21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1302480" y="6577560"/>
            <a:ext cx="4297320" cy="34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i="1" lang="en-US" sz="1300" spc="-1" strike="noStrike">
                <a:solidFill>
                  <a:srgbClr val="666699"/>
                </a:solidFill>
                <a:latin typeface="Arial"/>
                <a:ea typeface="DejaVu Sans"/>
              </a:rPr>
              <a:t>McXtrace – E. Farhi – Sept 2019 - /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1470240" y="6227280"/>
            <a:ext cx="150120" cy="2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" descr=""/>
          <p:cNvPicPr/>
          <p:nvPr/>
        </p:nvPicPr>
        <p:blipFill>
          <a:blip r:embed="rId3"/>
          <a:stretch/>
        </p:blipFill>
        <p:spPr>
          <a:xfrm>
            <a:off x="7863840" y="0"/>
            <a:ext cx="1260000" cy="68940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4"/>
          <a:stretch/>
        </p:blipFill>
        <p:spPr>
          <a:xfrm>
            <a:off x="8772120" y="6309360"/>
            <a:ext cx="369000" cy="50112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5"/>
          <a:stretch/>
        </p:blipFill>
        <p:spPr>
          <a:xfrm>
            <a:off x="7772400" y="6205680"/>
            <a:ext cx="1368720" cy="649800"/>
          </a:xfrm>
          <a:prstGeom prst="rect">
            <a:avLst/>
          </a:prstGeom>
          <a:ln>
            <a:noFill/>
          </a:ln>
        </p:spPr>
      </p:pic>
      <p:sp>
        <p:nvSpPr>
          <p:cNvPr id="48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bl831.als.lbl.gov/~jamesh/mlfsom/" TargetMode="External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sim.e-neutrons.org/instrument-menu/xrd/MAXIV_DanMAX_pxrd2d" TargetMode="External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0" Type="http://schemas.openxmlformats.org/officeDocument/2006/relationships/image" Target="../media/image18.jpeg"/><Relationship Id="rId11" Type="http://schemas.openxmlformats.org/officeDocument/2006/relationships/image" Target="../media/image19.jpeg"/><Relationship Id="rId12" Type="http://schemas.openxmlformats.org/officeDocument/2006/relationships/image" Target="../media/image20.jpeg"/><Relationship Id="rId13" Type="http://schemas.openxmlformats.org/officeDocument/2006/relationships/slideLayout" Target="../slideLayouts/slideLayout13.xml"/><Relationship Id="rId1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mailto:emmanuel.farhi@synchrotron-soleil.fr" TargetMode="External"/><Relationship Id="rId2" Type="http://schemas.openxmlformats.org/officeDocument/2006/relationships/hyperlink" Target="mailto:erkn@fysik.dtu.dk" TargetMode="External"/><Relationship Id="rId3" Type="http://schemas.openxmlformats.org/officeDocument/2006/relationships/hyperlink" Target="http://www.mcxtrace.org/" TargetMode="External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://www.mcxtrace.org/" TargetMode="External"/><Relationship Id="rId2" Type="http://schemas.openxmlformats.org/officeDocument/2006/relationships/hyperlink" Target="http://downloads.mcxtrace.org/mcxtrace-1.5rc1/" TargetMode="External"/><Relationship Id="rId3" Type="http://schemas.openxmlformats.org/officeDocument/2006/relationships/hyperlink" Target="http://ord03246.synchrotron-soleil.fr/" TargetMode="External"/><Relationship Id="rId4" Type="http://schemas.openxmlformats.org/officeDocument/2006/relationships/hyperlink" Target="https://sim.e-neutrons.org/" TargetMode="External"/><Relationship Id="rId5" Type="http://schemas.openxmlformats.org/officeDocument/2006/relationships/hyperlink" Target="https://github.com/McStasMcXtrace/McCode" TargetMode="External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hyperlink" Target="http://ifit.mccode.org/" TargetMode="External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://spectrax.org/spectra/" TargetMode="External"/><Relationship Id="rId2" Type="http://schemas.openxmlformats.org/officeDocument/2006/relationships/hyperlink" Target="http://spectrax.org/simplex/index.html" TargetMode="External"/><Relationship Id="rId3" Type="http://schemas.openxmlformats.org/officeDocument/2006/relationships/hyperlink" Target="http://genesis.web.psi.ch/" TargetMode="External"/><Relationship Id="rId4" Type="http://schemas.openxmlformats.org/officeDocument/2006/relationships/hyperlink" Target="https://github.com/oasys-kit/shadow3" TargetMode="External"/><Relationship Id="rId5" Type="http://schemas.openxmlformats.org/officeDocument/2006/relationships/hyperlink" Target="https://mctools.github.io/mcpl/" TargetMode="External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2926080" y="4409640"/>
            <a:ext cx="6137640" cy="11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2"/>
          <p:cNvSpPr/>
          <p:nvPr/>
        </p:nvSpPr>
        <p:spPr>
          <a:xfrm>
            <a:off x="3291840" y="4572000"/>
            <a:ext cx="566640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3"/>
          <p:cNvSpPr/>
          <p:nvPr/>
        </p:nvSpPr>
        <p:spPr>
          <a:xfrm>
            <a:off x="3200400" y="4572000"/>
            <a:ext cx="5863320" cy="76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200"/>
                </a:solidFill>
                <a:latin typeface="Arial"/>
                <a:ea typeface="DejaVu Sans"/>
              </a:rPr>
              <a:t>McXtrace</a:t>
            </a:r>
            <a:r>
              <a:rPr b="0" lang="en-US" sz="2400" spc="-1" strike="noStrike">
                <a:solidFill>
                  <a:srgbClr val="fff200"/>
                </a:solidFill>
                <a:latin typeface="Arial"/>
                <a:ea typeface="DejaVu Sans"/>
              </a:rPr>
              <a:t>: X-ray Monte-Carlo ray-tracing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4485600" y="1980720"/>
            <a:ext cx="3467880" cy="2040840"/>
          </a:xfrm>
          <a:prstGeom prst="rect">
            <a:avLst/>
          </a:prstGeom>
          <a:ln>
            <a:noFill/>
          </a:ln>
        </p:spPr>
      </p:pic>
      <p:sp>
        <p:nvSpPr>
          <p:cNvPr id="96" name="CustomShape 4"/>
          <p:cNvSpPr/>
          <p:nvPr/>
        </p:nvSpPr>
        <p:spPr>
          <a:xfrm>
            <a:off x="1085760" y="1644480"/>
            <a:ext cx="3110040" cy="264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daa2"/>
                </a:solidFill>
                <a:latin typeface="Arial"/>
                <a:ea typeface="DejaVu Sans"/>
              </a:rPr>
              <a:t>Erik Knudsen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daa2"/>
                </a:solidFill>
                <a:latin typeface="Arial"/>
                <a:ea typeface="DejaVu Sans"/>
              </a:rPr>
              <a:t>Peter Willendrup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daa2"/>
                </a:solidFill>
                <a:latin typeface="Arial"/>
                <a:ea typeface="DejaVu Sans"/>
              </a:rPr>
              <a:t>Emmanuel Farhi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daa2"/>
                </a:solidFill>
                <a:latin typeface="Arial"/>
                <a:ea typeface="DejaVu Sans"/>
              </a:rPr>
              <a:t>And many other contributors: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daa2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daa2"/>
                </a:solidFill>
                <a:latin typeface="Arial"/>
                <a:ea typeface="DejaVu Sans"/>
              </a:rPr>
              <a:t>Manuel Sanchez del Rio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ffdaa2"/>
                </a:solidFill>
                <a:latin typeface="Arial"/>
                <a:ea typeface="DejaVu Sans"/>
              </a:rPr>
              <a:t>	</a:t>
            </a:r>
            <a:r>
              <a:rPr b="0" i="1" lang="en-US" sz="1800" spc="-1" strike="noStrike">
                <a:solidFill>
                  <a:srgbClr val="ffdaa2"/>
                </a:solidFill>
                <a:latin typeface="Arial"/>
                <a:ea typeface="DejaVu Sans"/>
              </a:rPr>
              <a:t>Claudio Ferrero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daa2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daa2"/>
                </a:solidFill>
                <a:latin typeface="Arial"/>
                <a:ea typeface="DejaVu Sans"/>
              </a:rPr>
              <a:t>Kell Mortensen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daa2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daa2"/>
                </a:solidFill>
                <a:latin typeface="Arial"/>
                <a:ea typeface="DejaVu Sans"/>
              </a:rPr>
              <a:t>Robert Feidenshans’l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daa2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daa2"/>
                </a:solidFill>
                <a:latin typeface="Arial"/>
                <a:ea typeface="DejaVu Sans"/>
              </a:rPr>
              <a:t>Kim Lefmann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365760" y="275760"/>
            <a:ext cx="840960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Samples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421200" y="953280"/>
            <a:ext cx="8410680" cy="26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SAXS sample (60 models from SasView, PDB, Nanodiscs, Liposomes,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I(q)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…)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Powder (diffraction)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Polycrystal (diffraction)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Pump-probe (2 states) molecule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Single crystal (diffraction – </a:t>
            </a:r>
            <a:r>
              <a:rPr b="0" lang="en-US" sz="1800" spc="-1" strike="noStrike">
                <a:solidFill>
                  <a:srgbClr val="ce181e"/>
                </a:solidFill>
                <a:latin typeface="Arial"/>
                <a:ea typeface="DejaVu Sans"/>
              </a:rPr>
              <a:t>hold on !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All samples can have simple geometric shapes (incl. hollow).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Powder and SX can have any shape (PLY/STL).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Powder sample supports multiple concentric geometries (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e.g.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for cryostat).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McXtrace comes with a material data base, and can use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e.g.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NIST files.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6126480" y="2040480"/>
            <a:ext cx="1304640" cy="130464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7774920" y="2011680"/>
            <a:ext cx="1367280" cy="130716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3"/>
          <a:stretch/>
        </p:blipFill>
        <p:spPr>
          <a:xfrm>
            <a:off x="4663440" y="1590480"/>
            <a:ext cx="1290240" cy="1757520"/>
          </a:xfrm>
          <a:prstGeom prst="rect">
            <a:avLst/>
          </a:prstGeom>
          <a:ln>
            <a:noFill/>
          </a:ln>
        </p:spPr>
      </p:pic>
      <p:sp>
        <p:nvSpPr>
          <p:cNvPr id="155" name="CustomShape 3"/>
          <p:cNvSpPr/>
          <p:nvPr/>
        </p:nvSpPr>
        <p:spPr>
          <a:xfrm>
            <a:off x="5782680" y="3383280"/>
            <a:ext cx="3291480" cy="2075040"/>
          </a:xfrm>
          <a:custGeom>
            <a:avLst/>
            <a:gdLst/>
            <a:ahLst/>
            <a:rect l="l" t="t" r="r" b="b"/>
            <a:pathLst>
              <a:path w="9145" h="5766">
                <a:moveTo>
                  <a:pt x="0" y="3733"/>
                </a:moveTo>
                <a:cubicBezTo>
                  <a:pt x="3810" y="3479"/>
                  <a:pt x="9144" y="2209"/>
                  <a:pt x="7112" y="3987"/>
                </a:cubicBezTo>
                <a:cubicBezTo>
                  <a:pt x="5080" y="5765"/>
                  <a:pt x="6604" y="177"/>
                  <a:pt x="6604" y="785"/>
                </a:cubicBezTo>
                <a:lnTo>
                  <a:pt x="7009" y="0"/>
                </a:lnTo>
              </a:path>
            </a:pathLst>
          </a:custGeom>
          <a:noFill/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365760" y="275760"/>
            <a:ext cx="840960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Detectors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368640" y="1097280"/>
            <a:ext cx="8227800" cy="11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Currently only record distributions (1D, 2D, event lists, …) for any combination of state parameters (position, divergence, energy, power, phase, E-field, …).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Not satisfactory !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Actual detector efficiency to be added (simple models exist), e.g.</a:t>
            </a:r>
            <a:endParaRPr b="0" lang="en-US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https://bl831.als.lbl.gov/~jamesh/mlfsom/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&gt;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3017520" y="2286000"/>
            <a:ext cx="2855880" cy="170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365760" y="274680"/>
            <a:ext cx="840960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Examples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548640" y="914400"/>
            <a:ext cx="8135280" cy="187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SAXS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Powder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Single crystal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Coherence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MaxII 711 XRD/MX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DanMAX@MaxIV Powder XRD 2D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https://sim.e-neutrons.org/instrument-menu/xrd/MAXIV_DanMAX_pxrd2d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41760" y="15480"/>
            <a:ext cx="7038360" cy="685512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5760720" y="822960"/>
            <a:ext cx="3414600" cy="196668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3"/>
          <a:stretch/>
        </p:blipFill>
        <p:spPr>
          <a:xfrm>
            <a:off x="5639040" y="3809520"/>
            <a:ext cx="3502440" cy="3045240"/>
          </a:xfrm>
          <a:prstGeom prst="rect">
            <a:avLst/>
          </a:prstGeom>
          <a:ln>
            <a:noFill/>
          </a:ln>
        </p:spPr>
      </p:pic>
      <p:sp>
        <p:nvSpPr>
          <p:cNvPr id="164" name="Line 1"/>
          <p:cNvSpPr/>
          <p:nvPr/>
        </p:nvSpPr>
        <p:spPr>
          <a:xfrm>
            <a:off x="7608960" y="2967480"/>
            <a:ext cx="360" cy="6148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"/>
          <p:cNvSpPr/>
          <p:nvPr/>
        </p:nvSpPr>
        <p:spPr>
          <a:xfrm>
            <a:off x="7772400" y="3017520"/>
            <a:ext cx="109476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11 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3566160" y="234360"/>
            <a:ext cx="292464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SAXS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5852160" y="4098240"/>
            <a:ext cx="31989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Hard spheres colloid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38160" y="15480"/>
            <a:ext cx="6757200" cy="685512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5212080" y="4084200"/>
            <a:ext cx="3837960" cy="194832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3"/>
          <a:stretch/>
        </p:blipFill>
        <p:spPr>
          <a:xfrm>
            <a:off x="6309720" y="15480"/>
            <a:ext cx="2831760" cy="3390480"/>
          </a:xfrm>
          <a:prstGeom prst="rect">
            <a:avLst/>
          </a:prstGeom>
          <a:ln>
            <a:noFill/>
          </a:ln>
        </p:spPr>
      </p:pic>
      <p:sp>
        <p:nvSpPr>
          <p:cNvPr id="171" name="Line 1"/>
          <p:cNvSpPr/>
          <p:nvPr/>
        </p:nvSpPr>
        <p:spPr>
          <a:xfrm>
            <a:off x="7680960" y="3444480"/>
            <a:ext cx="360" cy="6148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2"/>
          <p:cNvSpPr/>
          <p:nvPr/>
        </p:nvSpPr>
        <p:spPr>
          <a:xfrm>
            <a:off x="7863840" y="3474720"/>
            <a:ext cx="82044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 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3566160" y="234720"/>
            <a:ext cx="2924640" cy="145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Powder Diff.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6949440" y="4846320"/>
            <a:ext cx="19188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Fe bcc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80280" y="26640"/>
            <a:ext cx="6939360" cy="685620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6171840" y="4114800"/>
            <a:ext cx="2536200" cy="182736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3566160" y="235080"/>
            <a:ext cx="3564720" cy="21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Single crystal diff.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3"/>
          <a:stretch/>
        </p:blipFill>
        <p:spPr>
          <a:xfrm>
            <a:off x="3579480" y="4141800"/>
            <a:ext cx="2454120" cy="1773720"/>
          </a:xfrm>
          <a:prstGeom prst="rect">
            <a:avLst/>
          </a:prstGeom>
          <a:ln>
            <a:noFill/>
          </a:ln>
        </p:spPr>
      </p:pic>
      <p:sp>
        <p:nvSpPr>
          <p:cNvPr id="179" name="CustomShape 2"/>
          <p:cNvSpPr/>
          <p:nvPr/>
        </p:nvSpPr>
        <p:spPr>
          <a:xfrm>
            <a:off x="4826880" y="4591440"/>
            <a:ext cx="272880" cy="272880"/>
          </a:xfrm>
          <a:prstGeom prst="ellipse">
            <a:avLst/>
          </a:prstGeom>
          <a:noFill/>
          <a:ln w="3672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3"/>
          <p:cNvSpPr/>
          <p:nvPr/>
        </p:nvSpPr>
        <p:spPr>
          <a:xfrm>
            <a:off x="5101200" y="4663440"/>
            <a:ext cx="1939680" cy="360"/>
          </a:xfrm>
          <a:prstGeom prst="line">
            <a:avLst/>
          </a:prstGeom>
          <a:ln w="3672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4"/>
          <p:cNvSpPr/>
          <p:nvPr/>
        </p:nvSpPr>
        <p:spPr>
          <a:xfrm>
            <a:off x="7863840" y="3474720"/>
            <a:ext cx="82044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32 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4"/>
          <a:stretch/>
        </p:blipFill>
        <p:spPr>
          <a:xfrm>
            <a:off x="6675120" y="26640"/>
            <a:ext cx="2386800" cy="2991600"/>
          </a:xfrm>
          <a:prstGeom prst="rect">
            <a:avLst/>
          </a:prstGeom>
          <a:ln>
            <a:noFill/>
          </a:ln>
        </p:spPr>
      </p:pic>
      <p:sp>
        <p:nvSpPr>
          <p:cNvPr id="183" name="Line 5"/>
          <p:cNvSpPr/>
          <p:nvPr/>
        </p:nvSpPr>
        <p:spPr>
          <a:xfrm>
            <a:off x="7681320" y="3291480"/>
            <a:ext cx="360" cy="6148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84" name="" descr=""/>
          <p:cNvPicPr/>
          <p:nvPr/>
        </p:nvPicPr>
        <p:blipFill>
          <a:blip r:embed="rId5"/>
          <a:stretch/>
        </p:blipFill>
        <p:spPr>
          <a:xfrm>
            <a:off x="6858000" y="5760720"/>
            <a:ext cx="912960" cy="1033920"/>
          </a:xfrm>
          <a:prstGeom prst="rect">
            <a:avLst/>
          </a:prstGeom>
          <a:ln>
            <a:noFill/>
          </a:ln>
        </p:spPr>
      </p:pic>
      <p:sp>
        <p:nvSpPr>
          <p:cNvPr id="185" name="CustomShape 6"/>
          <p:cNvSpPr/>
          <p:nvPr/>
        </p:nvSpPr>
        <p:spPr>
          <a:xfrm>
            <a:off x="4909680" y="5997960"/>
            <a:ext cx="24674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58220"/>
                </a:solidFill>
                <a:latin typeface="Arial"/>
                <a:ea typeface="DejaVu Sans"/>
              </a:rPr>
              <a:t>Very early stage 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6" name="CustomShape 7"/>
          <p:cNvSpPr/>
          <p:nvPr/>
        </p:nvSpPr>
        <p:spPr>
          <a:xfrm>
            <a:off x="4480560" y="5303520"/>
            <a:ext cx="12787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Mo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0" y="65160"/>
            <a:ext cx="6840360" cy="660852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5943600" y="3337560"/>
            <a:ext cx="3016080" cy="265392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3566160" y="235440"/>
            <a:ext cx="3839040" cy="21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2 Slits interferences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7836120" y="2673720"/>
            <a:ext cx="82044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Line 3"/>
          <p:cNvSpPr/>
          <p:nvPr/>
        </p:nvSpPr>
        <p:spPr>
          <a:xfrm>
            <a:off x="7653600" y="2490480"/>
            <a:ext cx="360" cy="6148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4"/>
          <p:cNvSpPr/>
          <p:nvPr/>
        </p:nvSpPr>
        <p:spPr>
          <a:xfrm>
            <a:off x="6035040" y="3554640"/>
            <a:ext cx="12794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Amplitude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>
            <a:off x="6035040" y="4778640"/>
            <a:ext cx="12794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Phase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365760" y="274680"/>
            <a:ext cx="840960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Max II 711 (MX)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4899960" y="2377440"/>
            <a:ext cx="4151160" cy="364644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268560" y="2743200"/>
            <a:ext cx="5124960" cy="3202560"/>
          </a:xfrm>
          <a:prstGeom prst="rect">
            <a:avLst/>
          </a:prstGeom>
          <a:ln>
            <a:noFill/>
          </a:ln>
        </p:spPr>
      </p:pic>
      <p:sp>
        <p:nvSpPr>
          <p:cNvPr id="197" name="CustomShape 2"/>
          <p:cNvSpPr/>
          <p:nvPr/>
        </p:nvSpPr>
        <p:spPr>
          <a:xfrm>
            <a:off x="385200" y="914400"/>
            <a:ext cx="78624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complete BL in 200 lines.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Execution: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40 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6035040" y="2286000"/>
            <a:ext cx="310752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3D view with ‘mxdisplay’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(WebGL in a browser)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3108960" y="5158440"/>
            <a:ext cx="137016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Sample: Diamond powder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65760" y="274680"/>
            <a:ext cx="840960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Max IV DanMAX (PXRD)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1097280" y="2377440"/>
            <a:ext cx="8018280" cy="374148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91440" y="3508560"/>
            <a:ext cx="3459600" cy="261648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3"/>
          <a:stretch/>
        </p:blipFill>
        <p:spPr>
          <a:xfrm>
            <a:off x="6015240" y="1631160"/>
            <a:ext cx="3035880" cy="2984040"/>
          </a:xfrm>
          <a:prstGeom prst="rect">
            <a:avLst/>
          </a:prstGeom>
          <a:ln>
            <a:noFill/>
          </a:ln>
        </p:spPr>
      </p:pic>
      <p:sp>
        <p:nvSpPr>
          <p:cNvPr id="204" name="CustomShape 2"/>
          <p:cNvSpPr/>
          <p:nvPr/>
        </p:nvSpPr>
        <p:spPr>
          <a:xfrm>
            <a:off x="385200" y="914400"/>
            <a:ext cx="7862400" cy="188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Try it on the web: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</a:rPr>
              <a:t>https://sim.e-neutrons.org/instrument-menu/xrd/MAXIV_DanMAX_pxrd2d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A complete BL in 500 lines.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Execution: </a:t>
            </a:r>
            <a:r>
              <a:rPr b="1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30 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6583680" y="2103120"/>
            <a:ext cx="173592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Sample: LaB</a:t>
            </a:r>
            <a:r>
              <a:rPr b="1" lang="en-US" sz="1800" spc="-1" strike="noStrike" baseline="-33000">
                <a:solidFill>
                  <a:srgbClr val="fff200"/>
                </a:solidFill>
                <a:latin typeface="Arial"/>
                <a:ea typeface="DejaVu Sans"/>
              </a:rPr>
              <a:t>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65760" y="275040"/>
            <a:ext cx="840960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Limitations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365760" y="914400"/>
            <a:ext cx="8318160" cy="239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Initially oriented towards ‘science’, not machine physics. That’s why we favour interfaces with other packages.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Can handle 100% coherent OR 100% incoherent beam.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Made to ease contribution and extend. Easy to learn.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Possibility to add new optics, samples and detectors. This is Open Source.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Particle (photon) description can be extended easily (add more state parameters to e.g. better describe coherent beams) to handle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e.g.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polarised BL.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65760" y="274320"/>
            <a:ext cx="840960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What is McXtrace 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365760" y="914400"/>
            <a:ext cx="868392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software to simulate X-ray beam lines with incoherent and coherent sources, including optics, samples (scattering), detectors.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is a ray-tracing code (Monte-Carlo).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Can easily couple to other codes.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Made to be extensible. Massively parallel.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457560" y="4605480"/>
            <a:ext cx="8220960" cy="93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"McXtrace: a Monte Carlo software package for simulating X-ray optics, beamlines and experiments", </a:t>
            </a:r>
            <a:br/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Journal of Applied Crystallography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, vol.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46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(2013) 679.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5922000" y="2237040"/>
            <a:ext cx="2854800" cy="2059200"/>
          </a:xfrm>
          <a:prstGeom prst="rect">
            <a:avLst/>
          </a:prstGeom>
          <a:ln>
            <a:noFill/>
          </a:ln>
        </p:spPr>
      </p:pic>
      <p:pic>
        <p:nvPicPr>
          <p:cNvPr id="101" name="Picture 3" descr=""/>
          <p:cNvPicPr/>
          <p:nvPr/>
        </p:nvPicPr>
        <p:blipFill>
          <a:blip r:embed="rId2"/>
          <a:stretch/>
        </p:blipFill>
        <p:spPr>
          <a:xfrm>
            <a:off x="7202160" y="2676240"/>
            <a:ext cx="85320" cy="138600"/>
          </a:xfrm>
          <a:prstGeom prst="rect">
            <a:avLst/>
          </a:prstGeom>
          <a:ln>
            <a:noFill/>
          </a:ln>
        </p:spPr>
      </p:pic>
      <p:pic>
        <p:nvPicPr>
          <p:cNvPr id="102" name="Picture 4" descr=""/>
          <p:cNvPicPr/>
          <p:nvPr/>
        </p:nvPicPr>
        <p:blipFill>
          <a:blip r:embed="rId3"/>
          <a:stretch/>
        </p:blipFill>
        <p:spPr>
          <a:xfrm>
            <a:off x="7128360" y="2485800"/>
            <a:ext cx="138600" cy="51840"/>
          </a:xfrm>
          <a:prstGeom prst="rect">
            <a:avLst/>
          </a:prstGeom>
          <a:ln>
            <a:noFill/>
          </a:ln>
        </p:spPr>
      </p:pic>
      <p:pic>
        <p:nvPicPr>
          <p:cNvPr id="103" name="Picture 5" descr=""/>
          <p:cNvPicPr/>
          <p:nvPr/>
        </p:nvPicPr>
        <p:blipFill>
          <a:blip r:embed="rId4"/>
          <a:stretch/>
        </p:blipFill>
        <p:spPr>
          <a:xfrm>
            <a:off x="7350120" y="2292120"/>
            <a:ext cx="138960" cy="76320"/>
          </a:xfrm>
          <a:prstGeom prst="rect">
            <a:avLst/>
          </a:prstGeom>
          <a:ln>
            <a:noFill/>
          </a:ln>
        </p:spPr>
      </p:pic>
      <p:pic>
        <p:nvPicPr>
          <p:cNvPr id="104" name="Picture 6" descr=""/>
          <p:cNvPicPr/>
          <p:nvPr/>
        </p:nvPicPr>
        <p:blipFill>
          <a:blip r:embed="rId5"/>
          <a:stretch/>
        </p:blipFill>
        <p:spPr>
          <a:xfrm>
            <a:off x="6393240" y="2539080"/>
            <a:ext cx="180000" cy="90360"/>
          </a:xfrm>
          <a:prstGeom prst="rect">
            <a:avLst/>
          </a:prstGeom>
          <a:ln>
            <a:noFill/>
          </a:ln>
        </p:spPr>
      </p:pic>
      <p:pic>
        <p:nvPicPr>
          <p:cNvPr id="105" name="Picture 7" descr=""/>
          <p:cNvPicPr/>
          <p:nvPr/>
        </p:nvPicPr>
        <p:blipFill>
          <a:blip r:embed="rId6"/>
          <a:stretch/>
        </p:blipFill>
        <p:spPr>
          <a:xfrm>
            <a:off x="7220520" y="2566440"/>
            <a:ext cx="66960" cy="90720"/>
          </a:xfrm>
          <a:prstGeom prst="rect">
            <a:avLst/>
          </a:prstGeom>
          <a:ln>
            <a:noFill/>
          </a:ln>
        </p:spPr>
      </p:pic>
      <p:pic>
        <p:nvPicPr>
          <p:cNvPr id="106" name="Picture 16" descr=""/>
          <p:cNvPicPr/>
          <p:nvPr/>
        </p:nvPicPr>
        <p:blipFill>
          <a:blip r:embed="rId7"/>
          <a:stretch/>
        </p:blipFill>
        <p:spPr>
          <a:xfrm>
            <a:off x="7064640" y="3529440"/>
            <a:ext cx="166680" cy="106560"/>
          </a:xfrm>
          <a:prstGeom prst="rect">
            <a:avLst/>
          </a:prstGeom>
          <a:ln>
            <a:noFill/>
          </a:ln>
        </p:spPr>
      </p:pic>
      <p:pic>
        <p:nvPicPr>
          <p:cNvPr id="107" name="Picture 17" descr=""/>
          <p:cNvPicPr/>
          <p:nvPr/>
        </p:nvPicPr>
        <p:blipFill>
          <a:blip r:embed="rId8"/>
          <a:stretch/>
        </p:blipFill>
        <p:spPr>
          <a:xfrm>
            <a:off x="8289000" y="2594160"/>
            <a:ext cx="161280" cy="106200"/>
          </a:xfrm>
          <a:prstGeom prst="rect">
            <a:avLst/>
          </a:prstGeom>
          <a:ln>
            <a:noFill/>
          </a:ln>
        </p:spPr>
      </p:pic>
      <p:pic>
        <p:nvPicPr>
          <p:cNvPr id="108" name="Picture 19" descr=""/>
          <p:cNvPicPr/>
          <p:nvPr/>
        </p:nvPicPr>
        <p:blipFill>
          <a:blip r:embed="rId9"/>
          <a:stretch/>
        </p:blipFill>
        <p:spPr>
          <a:xfrm>
            <a:off x="7635600" y="2841120"/>
            <a:ext cx="101880" cy="63360"/>
          </a:xfrm>
          <a:prstGeom prst="rect">
            <a:avLst/>
          </a:prstGeom>
          <a:ln>
            <a:noFill/>
          </a:ln>
        </p:spPr>
      </p:pic>
      <p:pic>
        <p:nvPicPr>
          <p:cNvPr id="109" name="Picture 20" descr=""/>
          <p:cNvPicPr/>
          <p:nvPr/>
        </p:nvPicPr>
        <p:blipFill>
          <a:blip r:embed="rId10"/>
          <a:stretch/>
        </p:blipFill>
        <p:spPr>
          <a:xfrm>
            <a:off x="7880400" y="2311200"/>
            <a:ext cx="66960" cy="89280"/>
          </a:xfrm>
          <a:prstGeom prst="rect">
            <a:avLst/>
          </a:prstGeom>
          <a:ln>
            <a:noFill/>
          </a:ln>
        </p:spPr>
      </p:pic>
      <p:pic>
        <p:nvPicPr>
          <p:cNvPr id="110" name="Picture 21" descr=""/>
          <p:cNvPicPr/>
          <p:nvPr/>
        </p:nvPicPr>
        <p:blipFill>
          <a:blip r:embed="rId11"/>
          <a:stretch/>
        </p:blipFill>
        <p:spPr>
          <a:xfrm>
            <a:off x="7493040" y="2237040"/>
            <a:ext cx="59760" cy="81000"/>
          </a:xfrm>
          <a:prstGeom prst="rect">
            <a:avLst/>
          </a:prstGeom>
          <a:ln>
            <a:noFill/>
          </a:ln>
        </p:spPr>
      </p:pic>
      <p:pic>
        <p:nvPicPr>
          <p:cNvPr id="111" name="Picture 22" descr=""/>
          <p:cNvPicPr/>
          <p:nvPr/>
        </p:nvPicPr>
        <p:blipFill>
          <a:blip r:embed="rId12"/>
          <a:stretch/>
        </p:blipFill>
        <p:spPr>
          <a:xfrm>
            <a:off x="7574400" y="2284920"/>
            <a:ext cx="133560" cy="115560"/>
          </a:xfrm>
          <a:prstGeom prst="rect">
            <a:avLst/>
          </a:prstGeom>
          <a:ln>
            <a:noFill/>
          </a:ln>
        </p:spPr>
      </p:pic>
      <p:sp>
        <p:nvSpPr>
          <p:cNvPr id="112" name="Line 4"/>
          <p:cNvSpPr/>
          <p:nvPr/>
        </p:nvSpPr>
        <p:spPr>
          <a:xfrm>
            <a:off x="7004880" y="2011680"/>
            <a:ext cx="365760" cy="5486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5"/>
          <p:cNvSpPr/>
          <p:nvPr/>
        </p:nvSpPr>
        <p:spPr>
          <a:xfrm>
            <a:off x="6688800" y="1645920"/>
            <a:ext cx="7300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DK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65760" y="274680"/>
            <a:ext cx="840960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The Future of McXtrace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82320" y="825840"/>
            <a:ext cx="8683920" cy="162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Contribute to new sample kernels: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Single Xtal (validate)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EXAFS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IXS/XPS/ARPES [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S(</a:t>
            </a:r>
            <a:r>
              <a:rPr b="1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,w)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exists 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Contribute to new detector models: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 MLF-SOM (= MOS-FLM</a:t>
            </a:r>
            <a:r>
              <a:rPr b="0" lang="en-US" sz="1800" spc="-1" strike="noStrike" baseline="101000">
                <a:solidFill>
                  <a:srgbClr val="000000"/>
                </a:solidFill>
                <a:latin typeface="Arial"/>
                <a:ea typeface="DejaVu Sans"/>
              </a:rPr>
              <a:t>-1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Interfaces with e.g. HORUS, GEANT4, ...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Add more optics.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Tomography, ptychography...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On-going work to use GPU’s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NVIDIA OpenACC.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Add interface to OpenPMD (HDF5) particle/ray records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Couple to e.g. OASYS, SIMEX, COMSYL, SRW, … SpotX, Solemio 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Tutorial/School as a Training for Soleil Staff planned at Soleil: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2-6 December 2019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5577840" y="914400"/>
            <a:ext cx="3454560" cy="200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65760" y="274680"/>
            <a:ext cx="840960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How to contribute 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349200" y="914400"/>
            <a:ext cx="8409960" cy="162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McXtrace is already a good start. You can get a feeling in a few minutes...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 may then build new beam line descriptions. Generally 100-200 lines.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You further may adapt or build new components,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e.g.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100-200 lines.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Send us an email or push on GitHub to allow others to benefit from your work: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emmanuel.farhi@synchrotron-soleil.fr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erkn@fysik.dtu.dk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http://www.mcxtrace.org/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365760" y="275760"/>
            <a:ext cx="840960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What can it be used for 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349200" y="1005840"/>
            <a:ext cx="8228160" cy="188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Understand beam line as a whole.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Improve beam lines. “What if the ring lattice is changed ?”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Train users – plan experiments.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Help analyse data (limited by sample models).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6766560" y="4061880"/>
            <a:ext cx="2332440" cy="1513440"/>
          </a:xfrm>
          <a:prstGeom prst="rect">
            <a:avLst/>
          </a:prstGeom>
          <a:ln>
            <a:noFill/>
          </a:ln>
        </p:spPr>
      </p:pic>
      <p:sp>
        <p:nvSpPr>
          <p:cNvPr id="117" name="CustomShape 1"/>
          <p:cNvSpPr/>
          <p:nvPr/>
        </p:nvSpPr>
        <p:spPr>
          <a:xfrm>
            <a:off x="365760" y="275040"/>
            <a:ext cx="840960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How does it work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370080" y="1010160"/>
            <a:ext cx="8405640" cy="20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Describe a beam-line in the McXtrace language (text file).</a:t>
            </a:r>
            <a:endParaRPr b="0" lang="en-US" sz="28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DejaVu Sans"/>
              </a:rPr>
              <a:t>Automatically convert beamline into ANSI </a:t>
            </a:r>
            <a:r>
              <a:rPr b="1" i="1" lang="en-US" sz="2800" spc="-1" strike="noStrike">
                <a:solidFill>
                  <a:srgbClr val="ff0000"/>
                </a:solidFill>
                <a:latin typeface="Arial"/>
                <a:ea typeface="DejaVu Sans"/>
              </a:rPr>
              <a:t>C</a:t>
            </a:r>
            <a:endParaRPr b="0" lang="en-US" sz="28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2800" spc="-1" strike="noStrike">
                <a:solidFill>
                  <a:srgbClr val="ff00ff"/>
                </a:solidFill>
                <a:latin typeface="Arial"/>
                <a:ea typeface="DejaVu Sans"/>
              </a:rPr>
              <a:t>Compile (Automatically)</a:t>
            </a:r>
            <a:endParaRPr b="0" lang="en-US" sz="28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2800" spc="-1" strike="noStrike">
                <a:solidFill>
                  <a:srgbClr val="00ff00"/>
                </a:solidFill>
                <a:latin typeface="Arial"/>
                <a:ea typeface="DejaVu Sans"/>
              </a:rPr>
              <a:t>Run (Automatically)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766440" y="3259800"/>
            <a:ext cx="1044000" cy="501840"/>
          </a:xfrm>
          <a:custGeom>
            <a:avLst/>
            <a:gdLst/>
            <a:ah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4"/>
          <p:cNvSpPr/>
          <p:nvPr/>
        </p:nvSpPr>
        <p:spPr>
          <a:xfrm>
            <a:off x="2278080" y="3343680"/>
            <a:ext cx="5493600" cy="88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1.Optimized for your platform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2.Only includes what you use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385200" y="4658400"/>
            <a:ext cx="8409600" cy="187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Built over proven McStas (neutrons) technology (1998-).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Produce data sets and plots, as well as 3D views.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Typical simulation time: 10s, up to few minutes.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interfaces are in Python (also keep legacy Perl). Matlab interface.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481680" y="2880000"/>
            <a:ext cx="7976160" cy="3397320"/>
          </a:xfrm>
          <a:prstGeom prst="rect">
            <a:avLst/>
          </a:prstGeom>
          <a:ln>
            <a:noFill/>
          </a:ln>
        </p:spPr>
      </p:pic>
      <p:grpSp>
        <p:nvGrpSpPr>
          <p:cNvPr id="123" name="Group 1"/>
          <p:cNvGrpSpPr/>
          <p:nvPr/>
        </p:nvGrpSpPr>
        <p:grpSpPr>
          <a:xfrm>
            <a:off x="3708360" y="756000"/>
            <a:ext cx="2661480" cy="3081600"/>
            <a:chOff x="3708360" y="756000"/>
            <a:chExt cx="2661480" cy="3081600"/>
          </a:xfrm>
        </p:grpSpPr>
        <p:sp>
          <p:nvSpPr>
            <p:cNvPr id="124" name="CustomShape 2"/>
            <p:cNvSpPr/>
            <p:nvPr/>
          </p:nvSpPr>
          <p:spPr>
            <a:xfrm>
              <a:off x="3708360" y="756000"/>
              <a:ext cx="2656440" cy="30816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CustomShape 3"/>
            <p:cNvSpPr/>
            <p:nvPr/>
          </p:nvSpPr>
          <p:spPr>
            <a:xfrm>
              <a:off x="3708360" y="756000"/>
              <a:ext cx="2661480" cy="3006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ct val="100000"/>
                </a:lnSpc>
                <a:spcBef>
                  <a:spcPts val="697"/>
                </a:spcBef>
              </a:pP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Photon ray/package:</a:t>
              </a:r>
              <a:endParaRPr b="0" lang="en-US" sz="1600" spc="-1" strike="noStrike">
                <a:latin typeface="Arial"/>
              </a:endParaRPr>
            </a:p>
            <a:p>
              <a:pPr marL="179280" indent="-176760">
                <a:lnSpc>
                  <a:spcPct val="100000"/>
                </a:lnSpc>
                <a:spcBef>
                  <a:spcPts val="697"/>
                </a:spcBef>
                <a:buClr>
                  <a:srgbClr val="9b3333"/>
                </a:buClr>
                <a:buFont typeface="Verdana"/>
                <a:buChar char="•"/>
              </a:pP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(</a:t>
              </a:r>
              <a:r>
                <a:rPr b="1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r</a:t>
              </a: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,</a:t>
              </a:r>
              <a:r>
                <a:rPr b="1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k</a:t>
              </a: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,φ,t,p,</a:t>
              </a:r>
              <a:r>
                <a:rPr b="1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E</a:t>
              </a: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)</a:t>
              </a:r>
              <a:endParaRPr b="0" lang="en-US" sz="1600" spc="-1" strike="noStrike">
                <a:latin typeface="Arial"/>
              </a:endParaRPr>
            </a:p>
            <a:p>
              <a:pPr marL="179280" indent="-176760">
                <a:lnSpc>
                  <a:spcPct val="100000"/>
                </a:lnSpc>
                <a:spcBef>
                  <a:spcPts val="697"/>
                </a:spcBef>
                <a:buClr>
                  <a:srgbClr val="9b3333"/>
                </a:buClr>
                <a:buFont typeface="Verdana"/>
                <a:buChar char="•"/>
              </a:pPr>
              <a:r>
                <a:rPr b="1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</a:t>
              </a:r>
              <a:r>
                <a:rPr b="1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r </a:t>
              </a: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- spatial coordinates</a:t>
              </a:r>
              <a:endParaRPr b="0" lang="en-US" sz="1600" spc="-1" strike="noStrike">
                <a:latin typeface="Arial"/>
              </a:endParaRPr>
            </a:p>
            <a:p>
              <a:pPr marL="179280" indent="-176760">
                <a:lnSpc>
                  <a:spcPct val="100000"/>
                </a:lnSpc>
                <a:spcBef>
                  <a:spcPts val="697"/>
                </a:spcBef>
                <a:buClr>
                  <a:srgbClr val="9b3333"/>
                </a:buClr>
                <a:buFont typeface="Verdana"/>
                <a:buChar char="•"/>
              </a:pPr>
              <a:r>
                <a:rPr b="1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</a:t>
              </a:r>
              <a:r>
                <a:rPr b="1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k</a:t>
              </a: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- wave vector</a:t>
              </a:r>
              <a:endParaRPr b="0" lang="en-US" sz="1600" spc="-1" strike="noStrike">
                <a:latin typeface="Arial"/>
              </a:endParaRPr>
            </a:p>
            <a:p>
              <a:pPr marL="179280" indent="-176760">
                <a:lnSpc>
                  <a:spcPct val="100000"/>
                </a:lnSpc>
                <a:spcBef>
                  <a:spcPts val="697"/>
                </a:spcBef>
                <a:buClr>
                  <a:srgbClr val="9b3333"/>
                </a:buClr>
                <a:buFont typeface="Verdana"/>
                <a:buChar char="•"/>
              </a:pPr>
              <a:r>
                <a:rPr b="0" lang="en-US" sz="1600" spc="-1" strike="noStrike">
                  <a:solidFill>
                    <a:srgbClr val="000000"/>
                  </a:solidFill>
                  <a:latin typeface="Lucida Grande"/>
                  <a:ea typeface="Lucida Grande"/>
                </a:rPr>
                <a:t> </a:t>
              </a:r>
              <a:r>
                <a:rPr b="0" lang="en-US" sz="1600" spc="-1" strike="noStrike">
                  <a:solidFill>
                    <a:srgbClr val="000000"/>
                  </a:solidFill>
                  <a:latin typeface="Lucida Grande"/>
                  <a:ea typeface="Lucida Grande"/>
                </a:rPr>
                <a:t>φ</a:t>
              </a: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- phase</a:t>
              </a:r>
              <a:endParaRPr b="0" lang="en-US" sz="1600" spc="-1" strike="noStrike">
                <a:latin typeface="Arial"/>
              </a:endParaRPr>
            </a:p>
            <a:p>
              <a:pPr marL="179280" indent="-176760">
                <a:lnSpc>
                  <a:spcPct val="100000"/>
                </a:lnSpc>
                <a:spcBef>
                  <a:spcPts val="697"/>
                </a:spcBef>
                <a:buClr>
                  <a:srgbClr val="9b3333"/>
                </a:buClr>
                <a:buFont typeface="Verdana"/>
                <a:buChar char="•"/>
              </a:pP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</a:t>
              </a: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t - time</a:t>
              </a:r>
              <a:endParaRPr b="0" lang="en-US" sz="1600" spc="-1" strike="noStrike">
                <a:latin typeface="Arial"/>
              </a:endParaRPr>
            </a:p>
            <a:p>
              <a:pPr marL="179280" indent="-176760">
                <a:lnSpc>
                  <a:spcPct val="100000"/>
                </a:lnSpc>
                <a:spcBef>
                  <a:spcPts val="697"/>
                </a:spcBef>
                <a:buClr>
                  <a:srgbClr val="9b3333"/>
                </a:buClr>
                <a:buFont typeface="Verdana"/>
                <a:buChar char="•"/>
              </a:pP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</a:t>
              </a: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p – photon weight</a:t>
              </a:r>
              <a:endParaRPr b="0" lang="en-US" sz="1600" spc="-1" strike="noStrike">
                <a:latin typeface="Arial"/>
              </a:endParaRPr>
            </a:p>
            <a:p>
              <a:pPr marL="179280" indent="-176760">
                <a:lnSpc>
                  <a:spcPct val="100000"/>
                </a:lnSpc>
                <a:spcBef>
                  <a:spcPts val="697"/>
                </a:spcBef>
                <a:buClr>
                  <a:srgbClr val="9b3333"/>
                </a:buClr>
                <a:buFont typeface="Verdana"/>
                <a:buChar char="•"/>
              </a:pPr>
              <a:r>
                <a:rPr b="1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</a:t>
              </a:r>
              <a:r>
                <a:rPr b="1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E</a:t>
              </a:r>
              <a:r>
                <a:rPr b="0" lang="en-US" sz="16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 - Electrical field polarisation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697"/>
                </a:spcBef>
              </a:pP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126" name="CustomShape 4"/>
          <p:cNvSpPr/>
          <p:nvPr/>
        </p:nvSpPr>
        <p:spPr>
          <a:xfrm>
            <a:off x="365760" y="275040"/>
            <a:ext cx="840960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A photon particle is...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365760" y="2975400"/>
            <a:ext cx="840960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Help / Community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382320" y="789840"/>
            <a:ext cx="8683920" cy="13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Available on all systems (Windows, Linux, Mac) at &lt;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http://www.mcxtrace.org/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&gt;.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[1.5 RC1: </a:t>
            </a:r>
            <a:r>
              <a:rPr b="1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http://downloads.mcxtrace.org/mcxtrace-1.5rc1/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Available as Virtual Machine &lt;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http://ord03246.synchrotron-soleil.fr</a:t>
            </a: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&gt; </a:t>
            </a:r>
            <a:r>
              <a:rPr b="0" lang="en-US" sz="1800" spc="-1" strike="noStrike">
                <a:solidFill>
                  <a:srgbClr val="ce181e"/>
                </a:solidFill>
                <a:latin typeface="Arial"/>
                <a:ea typeface="DejaVu Sans"/>
              </a:rPr>
              <a:t>(exp.)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Available example at &lt;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https://sim.e-neutrons.org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&gt;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365760" y="275760"/>
            <a:ext cx="840960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Installation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385200" y="3494160"/>
            <a:ext cx="8318160" cy="13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Extensive manuals, tutorials, examples.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Forum/mailing list.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Built over McStas – vast knowledge, community and expertise.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Code hosted at &lt;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https://github.com/McStasMcXtrace/McCode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&gt;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6"/>
          <a:stretch/>
        </p:blipFill>
        <p:spPr>
          <a:xfrm>
            <a:off x="5874840" y="2103120"/>
            <a:ext cx="706320" cy="84132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7"/>
          <a:stretch/>
        </p:blipFill>
        <p:spPr>
          <a:xfrm>
            <a:off x="6741000" y="2103120"/>
            <a:ext cx="663120" cy="80352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8"/>
          <a:stretch/>
        </p:blipFill>
        <p:spPr>
          <a:xfrm>
            <a:off x="7595640" y="2159640"/>
            <a:ext cx="673200" cy="67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365760" y="275760"/>
            <a:ext cx="840960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What you get in the box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4358880" y="145080"/>
            <a:ext cx="1216440" cy="949680"/>
          </a:xfrm>
          <a:prstGeom prst="rect">
            <a:avLst/>
          </a:prstGeom>
          <a:ln>
            <a:noFill/>
          </a:ln>
        </p:spPr>
      </p:pic>
      <p:sp>
        <p:nvSpPr>
          <p:cNvPr id="136" name="CustomShape 2"/>
          <p:cNvSpPr/>
          <p:nvPr/>
        </p:nvSpPr>
        <p:spPr>
          <a:xfrm>
            <a:off x="349200" y="756720"/>
            <a:ext cx="8794080" cy="52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software that simply runs...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Components (80)</a:t>
            </a:r>
            <a:endParaRPr b="0" lang="en-US" sz="1800" spc="-1" strike="noStrike">
              <a:latin typeface="Arial"/>
            </a:endParaRPr>
          </a:p>
          <a:p>
            <a:pPr lvl="1" marL="432000" indent="-2134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Sources</a:t>
            </a:r>
            <a:endParaRPr b="0" lang="en-US" sz="1800" spc="-1" strike="noStrike">
              <a:latin typeface="Arial"/>
            </a:endParaRPr>
          </a:p>
          <a:p>
            <a:pPr lvl="1" marL="432000" indent="-2134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Optics</a:t>
            </a:r>
            <a:endParaRPr b="0" lang="en-US" sz="1800" spc="-1" strike="noStrike">
              <a:latin typeface="Arial"/>
            </a:endParaRPr>
          </a:p>
          <a:p>
            <a:pPr lvl="1" marL="432000" indent="-2134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Samples</a:t>
            </a:r>
            <a:endParaRPr b="0" lang="en-US" sz="1800" spc="-1" strike="noStrike">
              <a:latin typeface="Arial"/>
            </a:endParaRPr>
          </a:p>
          <a:p>
            <a:pPr lvl="1" marL="432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Detectors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GUI to assemble and run BL.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Tools to view the results (</a:t>
            </a:r>
            <a:r>
              <a:rPr b="1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e.g.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detectors).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Tools to view the BL geometry.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Examples (40)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Extensive documentation, mailing list...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interfaces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scripting  (bash, Python, Matlab).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Single shot and parameter-scanned simulations.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Generated data files as text or HDF5/NeXus.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Fully adapted to HPC (MPI).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Optimisation (swarm, GA, simplex, Hooke, Powell, …) via </a:t>
            </a:r>
            <a:r>
              <a:rPr b="1" i="1" lang="en-US" sz="1800" spc="-1" strike="noStrike">
                <a:solidFill>
                  <a:srgbClr val="1b75bc"/>
                </a:solidFill>
                <a:latin typeface="Arial"/>
                <a:ea typeface="DejaVu Sans"/>
              </a:rPr>
              <a:t>iFit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&lt;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http://ifit.mccode.org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&gt;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6910560" y="1797120"/>
            <a:ext cx="2101320" cy="202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365760" y="275760"/>
            <a:ext cx="840960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Sources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349200" y="1149840"/>
            <a:ext cx="8409960" cy="13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Synchrotron ID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Bending magnet [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B.D. Patterson, </a:t>
            </a: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Am. J. Phys.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79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, 1046 (2011)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]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Undulator [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K.J. Kim, </a:t>
            </a: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AIP, conf. proc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., 184, 1989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]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Wiggler [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B.D. Patterson, </a:t>
            </a: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Am. J. Phys.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79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, 1046 (2011)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Lab/ideal stuff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Laboratory X-ray tube (e.g. rotating anode)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Ideal, point and gaussian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Interfaces with other software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i="1" lang="en-US" sz="1800" spc="-1" strike="noStrike">
                <a:solidFill>
                  <a:srgbClr val="ce181e"/>
                </a:solidFill>
                <a:latin typeface="Arial"/>
                <a:ea typeface="DejaVu Sans"/>
              </a:rPr>
              <a:t>Spectra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(R) &lt;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http://spectrax.org/spectra/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&gt;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i="1" lang="en-US" sz="1800" spc="-1" strike="noStrike">
                <a:solidFill>
                  <a:srgbClr val="ce181e"/>
                </a:solidFill>
                <a:latin typeface="Arial"/>
                <a:ea typeface="DejaVu Sans"/>
              </a:rPr>
              <a:t>Simplex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(R) &lt;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http://spectrax.org/simplex/index.html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&gt;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i="1" lang="en-US" sz="1800" spc="-1" strike="noStrike">
                <a:solidFill>
                  <a:srgbClr val="ce181e"/>
                </a:solidFill>
                <a:latin typeface="Arial"/>
                <a:ea typeface="DejaVu Sans"/>
              </a:rPr>
              <a:t>Genesis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(R) &lt;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http://genesis.web.psi.ch/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&gt;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i="1" lang="en-US" sz="1800" spc="-1" strike="noStrike">
                <a:solidFill>
                  <a:srgbClr val="ce181e"/>
                </a:solidFill>
                <a:latin typeface="Arial"/>
                <a:ea typeface="DejaVu Sans"/>
              </a:rPr>
              <a:t>Shadow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(RW) &lt;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https://github.com/oasys-kit/shadow3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&gt;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i="1" lang="en-US" sz="1800" spc="-1" strike="noStrike">
                <a:solidFill>
                  <a:srgbClr val="ce181e"/>
                </a:solidFill>
                <a:latin typeface="Arial"/>
                <a:ea typeface="DejaVu Sans"/>
              </a:rPr>
              <a:t>MCPL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(GEANT4, PHITS, MCNP) (RW) &lt;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https://mctools.github.io/mcpl/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&gt;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6"/>
          <a:stretch/>
        </p:blipFill>
        <p:spPr>
          <a:xfrm>
            <a:off x="6990480" y="3327120"/>
            <a:ext cx="1946160" cy="117324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7"/>
          <a:stretch/>
        </p:blipFill>
        <p:spPr>
          <a:xfrm>
            <a:off x="6990480" y="2219400"/>
            <a:ext cx="1758960" cy="110664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8"/>
          <a:stretch/>
        </p:blipFill>
        <p:spPr>
          <a:xfrm>
            <a:off x="6990480" y="1063440"/>
            <a:ext cx="2093400" cy="1207440"/>
          </a:xfrm>
          <a:prstGeom prst="rect">
            <a:avLst/>
          </a:prstGeom>
          <a:ln>
            <a:noFill/>
          </a:ln>
        </p:spPr>
      </p:pic>
      <p:sp>
        <p:nvSpPr>
          <p:cNvPr id="143" name="Line 3"/>
          <p:cNvSpPr/>
          <p:nvPr/>
        </p:nvSpPr>
        <p:spPr>
          <a:xfrm>
            <a:off x="6217920" y="1640160"/>
            <a:ext cx="7725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Line 4"/>
          <p:cNvSpPr/>
          <p:nvPr/>
        </p:nvSpPr>
        <p:spPr>
          <a:xfrm>
            <a:off x="5669280" y="1914480"/>
            <a:ext cx="1188720" cy="6048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Line 5"/>
          <p:cNvSpPr/>
          <p:nvPr/>
        </p:nvSpPr>
        <p:spPr>
          <a:xfrm>
            <a:off x="5486400" y="2280240"/>
            <a:ext cx="1554480" cy="13716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365760" y="275760"/>
            <a:ext cx="840960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Optics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385200" y="1002960"/>
            <a:ext cx="8410680" cy="367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Enough to start with: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Bragg crystal (monochromator, incl. bent)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Capillary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 (absorption and refraction)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Lenses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Mirrors (flat, curved, multi-layers, twin KB multi-layer)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Zone plate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Grating (lamellar, blazed)</a:t>
            </a: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Slit, beam-stop, ...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More to come (with your help ?)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Components can be arranged in groups.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4572000" y="3773880"/>
            <a:ext cx="4327920" cy="224748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6309360" y="1297800"/>
            <a:ext cx="2403720" cy="199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3894</TotalTime>
  <Application>LibreOffice/6.0.7.3$Linux_X86_64 LibreOffice_project/00m0$Build-3</Application>
  <Company>Synchrotron SOLEIL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2016-11-25T17:34:53Z</dcterms:created>
  <dc:creator>YAO Stephanie</dc:creator>
  <dc:description/>
  <dc:language>en-US</dc:language>
  <cp:lastModifiedBy/>
  <dcterms:modified xsi:type="dcterms:W3CDTF">2019-09-09T16:45:32Z</dcterms:modified>
  <cp:revision>245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Synchrotron SOLEIL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Affichage à l'écran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